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4" r:id="rId28"/>
    <p:sldId id="283" r:id="rId29"/>
    <p:sldId id="286" r:id="rId30"/>
    <p:sldId id="285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3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59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720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249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2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9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87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3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2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06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23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36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7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8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08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985898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9" y="1853248"/>
            <a:ext cx="2851294" cy="2851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5772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single computer means,</a:t>
            </a:r>
          </a:p>
          <a:p>
            <a:r>
              <a:rPr lang="en-IN" dirty="0"/>
              <a:t>It will take around 50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</p:spTree>
    <p:extLst>
      <p:ext uri="{BB962C8B-B14F-4D97-AF65-F5344CB8AC3E}">
        <p14:creationId xmlns:p14="http://schemas.microsoft.com/office/powerpoint/2010/main" val="29795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6136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cluster of computer means,</a:t>
            </a:r>
          </a:p>
          <a:p>
            <a:r>
              <a:rPr lang="en-IN" dirty="0"/>
              <a:t>It will take around 5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9AA4-DBDD-45CD-B90C-ADF8CDAD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9694-1213-4646-8779-74B67D4A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is not a : </a:t>
            </a:r>
          </a:p>
          <a:p>
            <a:pPr lvl="1"/>
            <a:r>
              <a:rPr lang="en-US" dirty="0"/>
              <a:t>Database </a:t>
            </a:r>
          </a:p>
          <a:p>
            <a:pPr lvl="1"/>
            <a:r>
              <a:rPr lang="en-US" dirty="0"/>
              <a:t>Big Data </a:t>
            </a:r>
          </a:p>
          <a:p>
            <a:pPr lvl="1"/>
            <a:r>
              <a:rPr lang="en-US" dirty="0"/>
              <a:t>Networking Concept </a:t>
            </a:r>
          </a:p>
          <a:p>
            <a:pPr lvl="1"/>
            <a:r>
              <a:rPr lang="en-US" dirty="0"/>
              <a:t>Data warehouse </a:t>
            </a:r>
          </a:p>
          <a:p>
            <a:pPr lvl="1"/>
            <a:r>
              <a:rPr lang="en-US" dirty="0"/>
              <a:t>Programming Language </a:t>
            </a:r>
          </a:p>
          <a:p>
            <a:pPr marL="0" indent="0">
              <a:buNone/>
            </a:pPr>
            <a:r>
              <a:rPr lang="en-US" dirty="0"/>
              <a:t>Then what Hadoop it is?</a:t>
            </a:r>
          </a:p>
          <a:p>
            <a:pPr marL="0" indent="0">
              <a:buNone/>
            </a:pPr>
            <a:r>
              <a:rPr lang="en-US" dirty="0"/>
              <a:t>Hadoop is a framework that allows distributed processing of large data sets across clusters of commodity computers using simple programming models. </a:t>
            </a:r>
          </a:p>
        </p:txBody>
      </p:sp>
    </p:spTree>
    <p:extLst>
      <p:ext uri="{BB962C8B-B14F-4D97-AF65-F5344CB8AC3E}">
        <p14:creationId xmlns:p14="http://schemas.microsoft.com/office/powerpoint/2010/main" val="67506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AD4B-54DB-4008-B4DE-0BCF36F3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Depth: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D74F-22E4-45FD-B8DC-285546A2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Processing : </a:t>
            </a:r>
          </a:p>
          <a:p>
            <a:pPr lvl="1"/>
            <a:r>
              <a:rPr lang="en-US" dirty="0"/>
              <a:t>Data is processed in multiple machines in a distributed manner </a:t>
            </a:r>
          </a:p>
          <a:p>
            <a:r>
              <a:rPr lang="en-US" dirty="0"/>
              <a:t>Large Data sets: </a:t>
            </a:r>
          </a:p>
          <a:p>
            <a:pPr lvl="1"/>
            <a:r>
              <a:rPr lang="en-US" dirty="0"/>
              <a:t>Large data sets in this context means files that are hundreds of megabytes, gigabytes, or terabytes in size </a:t>
            </a:r>
          </a:p>
          <a:p>
            <a:r>
              <a:rPr lang="en-US" dirty="0"/>
              <a:t>Clusters of commodity computers : </a:t>
            </a:r>
          </a:p>
          <a:p>
            <a:pPr lvl="1"/>
            <a:r>
              <a:rPr lang="en-US" dirty="0"/>
              <a:t>Cheap hardware (not expensive servers) are used to create a cluster </a:t>
            </a:r>
          </a:p>
          <a:p>
            <a:r>
              <a:rPr lang="en-US" dirty="0"/>
              <a:t>Simple Programming Model: </a:t>
            </a:r>
          </a:p>
          <a:p>
            <a:pPr lvl="1"/>
            <a:r>
              <a:rPr lang="en-US" dirty="0"/>
              <a:t>Map Reduce/Spark is used as a programming model to manipulate/process the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3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F96-CA28-471A-9691-FF62E51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DB20-3E16-40E7-A505-D176E6E9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Scalable: It can reliably store and process petabytes of data and can be scaled up anytime whenever required without any adverse impact of cluster. </a:t>
            </a:r>
          </a:p>
          <a:p>
            <a:r>
              <a:rPr lang="en-US" dirty="0"/>
              <a:t>Economical: It distributes the data and processing across clusters of commonly available computers (in thousands). </a:t>
            </a:r>
          </a:p>
          <a:p>
            <a:r>
              <a:rPr lang="en-US" dirty="0"/>
              <a:t>Efficient: By distributing the data, it can process it in parallel on the nodes where the data is located. </a:t>
            </a:r>
          </a:p>
          <a:p>
            <a:r>
              <a:rPr lang="en-US" dirty="0"/>
              <a:t>Reliable: It automatically maintains multiple copies of data and automatically redeploys computing tasks based on failures.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42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10 TB of DATA in 5 minutes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48034FDE-3F05-4FC9-AE1C-1F5167D0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302856"/>
            <a:ext cx="1436554" cy="1436554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078103D0-6AF4-4122-80E7-A3A82A6F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1302856"/>
            <a:ext cx="1436554" cy="1436554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7DB26D3C-8829-4CED-9266-F3A6267F1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1302856"/>
            <a:ext cx="1436554" cy="1436554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C7448CED-8DF5-4EA9-877A-A126F5A8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394071"/>
            <a:ext cx="1436554" cy="1436554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2477AFB1-9757-45A3-A15E-0C0273CD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2394071"/>
            <a:ext cx="1436554" cy="1436554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01F70723-BAE5-4FF7-A880-1331BAF2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486271"/>
            <a:ext cx="1436554" cy="1436554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F7567D2D-2423-4E3E-BAF8-EB35E79D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3486271"/>
            <a:ext cx="1436554" cy="1436554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5BC022C0-1951-43E3-AC5A-551C4414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3486271"/>
            <a:ext cx="1436554" cy="1436554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08B683CF-7241-47CE-B6E8-671BB3D8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77486"/>
            <a:ext cx="1436554" cy="1436554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4AE6B51B-EC0F-41AE-8A1C-0AD08A9A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4577486"/>
            <a:ext cx="1436554" cy="1436554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30425581-C6CB-40BD-AF50-526DF9E8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4577486"/>
            <a:ext cx="1436554" cy="1436554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F1265D1B-F80F-4DFB-9A57-60967FFE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372" y="2394071"/>
            <a:ext cx="1436554" cy="1436554"/>
          </a:xfrm>
          <a:prstGeom prst="rect">
            <a:avLst/>
          </a:prstGeom>
        </p:spPr>
      </p:pic>
      <p:pic>
        <p:nvPicPr>
          <p:cNvPr id="4" name="Graphic 3" descr="No sign">
            <a:extLst>
              <a:ext uri="{FF2B5EF4-FFF2-40B4-BE49-F238E27FC236}">
                <a16:creationId xmlns:a16="http://schemas.microsoft.com/office/drawing/2014/main" id="{2DEC8873-9913-49DC-A9CE-90D94DC72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8760" y="2600109"/>
            <a:ext cx="914400" cy="914400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AE629E72-6D4E-44F0-A54C-FAFA47275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709" y="3712635"/>
            <a:ext cx="914400" cy="914400"/>
          </a:xfrm>
          <a:prstGeom prst="rect">
            <a:avLst/>
          </a:prstGeom>
        </p:spPr>
      </p:pic>
      <p:pic>
        <p:nvPicPr>
          <p:cNvPr id="31" name="Graphic 30" descr="No sign">
            <a:extLst>
              <a:ext uri="{FF2B5EF4-FFF2-40B4-BE49-F238E27FC236}">
                <a16:creationId xmlns:a16="http://schemas.microsoft.com/office/drawing/2014/main" id="{F20BF116-8C66-47FF-BFBF-0BCEF5F6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9449" y="2648551"/>
            <a:ext cx="914400" cy="914400"/>
          </a:xfrm>
          <a:prstGeom prst="rect">
            <a:avLst/>
          </a:prstGeom>
        </p:spPr>
      </p:pic>
      <p:pic>
        <p:nvPicPr>
          <p:cNvPr id="32" name="Graphic 31" descr="No sign">
            <a:extLst>
              <a:ext uri="{FF2B5EF4-FFF2-40B4-BE49-F238E27FC236}">
                <a16:creationId xmlns:a16="http://schemas.microsoft.com/office/drawing/2014/main" id="{DF90711C-8249-41F1-8DE1-59A32F1C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1186" y="4838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F456-1A2B-4A7F-9A84-2E46CCB4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7C67-B570-4059-ABA1-7906ABC97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Expensive dedicated HW </a:t>
            </a:r>
          </a:p>
          <a:p>
            <a:r>
              <a:rPr lang="en-IN" dirty="0"/>
              <a:t>Built for performance </a:t>
            </a:r>
          </a:p>
          <a:p>
            <a:r>
              <a:rPr lang="en-IN" dirty="0"/>
              <a:t>Designed for high volumes (</a:t>
            </a:r>
            <a:r>
              <a:rPr lang="en-IN" dirty="0" err="1"/>
              <a:t>eg</a:t>
            </a:r>
            <a:r>
              <a:rPr lang="en-IN" dirty="0"/>
              <a:t> 10s of TB) </a:t>
            </a:r>
          </a:p>
          <a:p>
            <a:r>
              <a:rPr lang="en-IN" dirty="0"/>
              <a:t>High availability </a:t>
            </a:r>
          </a:p>
          <a:p>
            <a:r>
              <a:rPr lang="en-IN" dirty="0"/>
              <a:t>Initially developed using Relational Data bases </a:t>
            </a:r>
          </a:p>
          <a:p>
            <a:r>
              <a:rPr lang="en-IN" dirty="0"/>
              <a:t>Supports only modelled and structured data </a:t>
            </a:r>
          </a:p>
          <a:p>
            <a:r>
              <a:rPr lang="en-IN" dirty="0"/>
              <a:t>Business As Usual ways to design, build and deliver </a:t>
            </a:r>
          </a:p>
          <a:p>
            <a:r>
              <a:rPr lang="en-IN" dirty="0"/>
              <a:t>Very mature solutions (skills, SW, HW, administration) </a:t>
            </a:r>
          </a:p>
          <a:p>
            <a:r>
              <a:rPr lang="en-IN" dirty="0"/>
              <a:t>Teradata, Oracle Exadata, IBM Netezza, ...</a:t>
            </a:r>
          </a:p>
        </p:txBody>
      </p:sp>
    </p:spTree>
    <p:extLst>
      <p:ext uri="{BB962C8B-B14F-4D97-AF65-F5344CB8AC3E}">
        <p14:creationId xmlns:p14="http://schemas.microsoft.com/office/powerpoint/2010/main" val="95727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BF6-A114-403C-95ED-BD70E85F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B9CE-8BCD-47A9-A8F9-44DCE989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Uses commodity PCs </a:t>
            </a:r>
          </a:p>
          <a:p>
            <a:r>
              <a:rPr lang="en-US" dirty="0"/>
              <a:t>Built for extreme scalability </a:t>
            </a:r>
          </a:p>
          <a:p>
            <a:r>
              <a:rPr lang="en-US" dirty="0"/>
              <a:t>Designed for extreme volumes (10s of PB and more) </a:t>
            </a:r>
          </a:p>
          <a:p>
            <a:r>
              <a:rPr lang="en-US" dirty="0"/>
              <a:t>Very high availability (clouds like Amazon distributed all around the world) </a:t>
            </a:r>
          </a:p>
          <a:p>
            <a:r>
              <a:rPr lang="en-US" dirty="0"/>
              <a:t>Initially developed by Google for storing Petabytes of web pages for ranking </a:t>
            </a:r>
          </a:p>
          <a:p>
            <a:r>
              <a:rPr lang="en-US" dirty="0"/>
              <a:t>Not yet fully mature </a:t>
            </a:r>
          </a:p>
          <a:p>
            <a:r>
              <a:rPr lang="en-US" dirty="0"/>
              <a:t>Hadoop = Data is distributed over many machines </a:t>
            </a:r>
          </a:p>
          <a:p>
            <a:r>
              <a:rPr lang="en-US" dirty="0"/>
              <a:t>MapReduce = Computing is distributed and executed where data is (grid solution) </a:t>
            </a:r>
          </a:p>
          <a:p>
            <a:r>
              <a:rPr lang="en-US" dirty="0"/>
              <a:t>Works on Write Once read many times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19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E6CE-7D48-4B3D-AEBA-31B935A3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7C2B-E8BA-4A5C-942A-867CF23B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  <a:p>
            <a:r>
              <a:rPr lang="en-IN" dirty="0"/>
              <a:t>Hadoop v2.0</a:t>
            </a:r>
          </a:p>
          <a:p>
            <a:r>
              <a:rPr lang="en-IN" dirty="0"/>
              <a:t>Hadoop v3.0</a:t>
            </a:r>
          </a:p>
        </p:txBody>
      </p:sp>
    </p:spTree>
    <p:extLst>
      <p:ext uri="{BB962C8B-B14F-4D97-AF65-F5344CB8AC3E}">
        <p14:creationId xmlns:p14="http://schemas.microsoft.com/office/powerpoint/2010/main" val="365495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4" y="4470400"/>
            <a:ext cx="281709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Computing</a:t>
            </a:r>
          </a:p>
          <a:p>
            <a:pPr algn="ctr"/>
            <a:r>
              <a:rPr lang="en-IN" dirty="0"/>
              <a:t>(MAPREDUCE)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</p:spTree>
    <p:extLst>
      <p:ext uri="{BB962C8B-B14F-4D97-AF65-F5344CB8AC3E}">
        <p14:creationId xmlns:p14="http://schemas.microsoft.com/office/powerpoint/2010/main" val="355655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361D-EE5E-48FB-9BCC-1C4562B5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EA07-CB02-4DE5-8488-0C47FBD6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is an java based framework that has been deployed on top of the distributed cluster</a:t>
            </a:r>
          </a:p>
          <a:p>
            <a:r>
              <a:rPr lang="en-US" dirty="0"/>
              <a:t>Hadoop was named after Doug Cutting’s son’s toy elephant.</a:t>
            </a:r>
          </a:p>
          <a:p>
            <a:r>
              <a:rPr lang="en-US" dirty="0"/>
              <a:t>Hadoop framework has been designed to give solutions on problems facing on handle the large amount of data</a:t>
            </a:r>
          </a:p>
          <a:p>
            <a:r>
              <a:rPr lang="en-US" dirty="0"/>
              <a:t>Hadoop framework using processing module as MapReduce</a:t>
            </a:r>
            <a:r>
              <a:rPr lang="en-IN" dirty="0"/>
              <a:t> and Storage module as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V2.0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5" y="447040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MAPREDUCE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97DFE7-44C8-457E-98B7-4027A8C90251}"/>
              </a:ext>
            </a:extLst>
          </p:cNvPr>
          <p:cNvSpPr/>
          <p:nvPr/>
        </p:nvSpPr>
        <p:spPr>
          <a:xfrm>
            <a:off x="6949132" y="444401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141823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0BA8-9BE4-4237-9B2A-E5131E11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472D-8714-449D-A59F-7D3BC611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Daemon - &gt; process/application</a:t>
            </a:r>
          </a:p>
          <a:p>
            <a:r>
              <a:rPr lang="en-US" dirty="0"/>
              <a:t>Name node - &gt; HDFS master Daemon</a:t>
            </a:r>
          </a:p>
          <a:p>
            <a:r>
              <a:rPr lang="en-US" dirty="0"/>
              <a:t>Data node -&gt; HDFS slave Daemon</a:t>
            </a:r>
          </a:p>
          <a:p>
            <a:r>
              <a:rPr lang="en-US" dirty="0"/>
              <a:t>Secondary Name node -&gt; Secondary Master Daemon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5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HDFS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NAME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27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</p:spTree>
    <p:extLst>
      <p:ext uri="{BB962C8B-B14F-4D97-AF65-F5344CB8AC3E}">
        <p14:creationId xmlns:p14="http://schemas.microsoft.com/office/powerpoint/2010/main" val="134842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306-CE8D-40AC-8CF2-2594F68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1472-895F-4A12-AD61-957944A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node</a:t>
            </a:r>
          </a:p>
          <a:p>
            <a:r>
              <a:rPr lang="en-US" dirty="0"/>
              <a:t>Data node</a:t>
            </a:r>
          </a:p>
          <a:p>
            <a:r>
              <a:rPr lang="en-US" dirty="0"/>
              <a:t>Secondary Name node</a:t>
            </a:r>
          </a:p>
          <a:p>
            <a:r>
              <a:rPr lang="en-US" dirty="0"/>
              <a:t>Resource Manager</a:t>
            </a:r>
          </a:p>
          <a:p>
            <a:r>
              <a:rPr lang="en-US" dirty="0"/>
              <a:t>Node Manager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81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E502-20DA-4D44-874B-D2C54D34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8F0B-C8D7-4777-B6EC-625C00FF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2 versions of Mapreduce will be there</a:t>
            </a:r>
          </a:p>
          <a:p>
            <a:pPr lvl="1"/>
            <a:r>
              <a:rPr lang="en-IN" dirty="0"/>
              <a:t>1.0</a:t>
            </a:r>
          </a:p>
          <a:p>
            <a:pPr lvl="1"/>
            <a:r>
              <a:rPr lang="en-IN" dirty="0"/>
              <a:t>2.0</a:t>
            </a:r>
          </a:p>
          <a:p>
            <a:r>
              <a:rPr lang="en-IN" dirty="0"/>
              <a:t>In 1.0 Version 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97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MapReduce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Job Tracker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1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</p:spTree>
    <p:extLst>
      <p:ext uri="{BB962C8B-B14F-4D97-AF65-F5344CB8AC3E}">
        <p14:creationId xmlns:p14="http://schemas.microsoft.com/office/powerpoint/2010/main" val="2864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F4E8-7B45-46AF-8A3A-9A5F50E8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9DCEFF-C87D-4C40-B697-C9DA81DA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756" cy="6858000"/>
          </a:xfrm>
        </p:spPr>
      </p:pic>
    </p:spTree>
    <p:extLst>
      <p:ext uri="{BB962C8B-B14F-4D97-AF65-F5344CB8AC3E}">
        <p14:creationId xmlns:p14="http://schemas.microsoft.com/office/powerpoint/2010/main" val="19917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2132236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0CA5-DFED-4E25-AD1E-38B6B057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40692-9029-4C6B-9905-F2AA3016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385149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B7D3-0F0D-4551-8E06-954DDA2F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608-3ECC-4B17-AA4E-89977484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HDFS architecture will serve the request by block by block(Block based storage)</a:t>
            </a:r>
          </a:p>
          <a:p>
            <a:r>
              <a:rPr lang="en-IN" dirty="0"/>
              <a:t>Hdfs 1.0 default block size is 64 MB</a:t>
            </a:r>
          </a:p>
          <a:p>
            <a:r>
              <a:rPr lang="en-IN" dirty="0"/>
              <a:t>Hdfs 2.0 default block size is 128 MB</a:t>
            </a:r>
          </a:p>
        </p:txBody>
      </p:sp>
    </p:spTree>
    <p:extLst>
      <p:ext uri="{BB962C8B-B14F-4D97-AF65-F5344CB8AC3E}">
        <p14:creationId xmlns:p14="http://schemas.microsoft.com/office/powerpoint/2010/main" val="278877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961B-AFF0-4822-B139-A16AFEA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678B-FA8C-4893-B9EB-D53F273A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Oct 2003: Google File system paper published </a:t>
            </a:r>
          </a:p>
          <a:p>
            <a:r>
              <a:rPr lang="en-IN" dirty="0"/>
              <a:t>Dec 2004: Jeffrey Dean &amp; Sanjay Ghemawat from Google published MapReduce paper called “MapReduce: Simplified Data Processing on Large Clusters” </a:t>
            </a:r>
          </a:p>
          <a:p>
            <a:r>
              <a:rPr lang="en-IN" dirty="0"/>
              <a:t>Jan 2006: Above MapReduce Paper inspired Doug cutting, a yahoo employee then to develop an open source implementation of MapReduce framework </a:t>
            </a:r>
          </a:p>
          <a:p>
            <a:r>
              <a:rPr lang="en-IN" dirty="0"/>
              <a:t>Jan 2006: Hadoop subproject created as extension of Apache Nutch project, created by Doug Cutting. </a:t>
            </a:r>
          </a:p>
          <a:p>
            <a:r>
              <a:rPr lang="en-IN" dirty="0"/>
              <a:t>Apr 2006: Hadoop 0.1.0 released </a:t>
            </a:r>
          </a:p>
          <a:p>
            <a:r>
              <a:rPr lang="en-IN" dirty="0"/>
              <a:t>May 2006: Yahoo deploys 300 machine Hadoop cluster </a:t>
            </a:r>
          </a:p>
          <a:p>
            <a:r>
              <a:rPr lang="en-IN" dirty="0"/>
              <a:t>2008: Cloudera, one of the major distributor of Hadoop founded</a:t>
            </a:r>
          </a:p>
        </p:txBody>
      </p:sp>
    </p:spTree>
    <p:extLst>
      <p:ext uri="{BB962C8B-B14F-4D97-AF65-F5344CB8AC3E}">
        <p14:creationId xmlns:p14="http://schemas.microsoft.com/office/powerpoint/2010/main" val="315875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769D-C09A-4442-ACDB-7B27AD72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5C8908D-7C1F-4314-806B-DD4CA1A2B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19"/>
            <a:ext cx="12192000" cy="6868219"/>
          </a:xfrm>
        </p:spPr>
      </p:pic>
    </p:spTree>
    <p:extLst>
      <p:ext uri="{BB962C8B-B14F-4D97-AF65-F5344CB8AC3E}">
        <p14:creationId xmlns:p14="http://schemas.microsoft.com/office/powerpoint/2010/main" val="249796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7CD-9478-4D0E-BB10-75E69578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FAD15-01A2-4B8F-8C23-A4AF6C9C1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69163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826-3EFE-4985-86F0-CA9F5B26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8CEAC-4592-449B-B9E5-A2E581567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337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6EC2-A5AE-45C9-B66C-A3BD9272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6C683-E2C2-47F0-8EE3-303AC676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say I got around 10 tb of data I saved in 10 slave nodes, if in the case of failover means what will happen?</a:t>
            </a:r>
          </a:p>
          <a:p>
            <a:r>
              <a:rPr lang="en-IN" dirty="0"/>
              <a:t>That’s y in Hadoop they will maintain 1+2 replication policy by default and they call it as rack awareness algorithm</a:t>
            </a:r>
          </a:p>
        </p:txBody>
      </p:sp>
    </p:spTree>
    <p:extLst>
      <p:ext uri="{BB962C8B-B14F-4D97-AF65-F5344CB8AC3E}">
        <p14:creationId xmlns:p14="http://schemas.microsoft.com/office/powerpoint/2010/main" val="72080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B9BE-F1E4-4FB1-9D0F-2CE1213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DA5080-C8A9-4EDF-A69C-CCE16204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756" cy="6858000"/>
          </a:xfrm>
        </p:spPr>
      </p:pic>
    </p:spTree>
    <p:extLst>
      <p:ext uri="{BB962C8B-B14F-4D97-AF65-F5344CB8AC3E}">
        <p14:creationId xmlns:p14="http://schemas.microsoft.com/office/powerpoint/2010/main" val="96446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3BD2-2A1F-4571-AD32-07A28917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37BE7-75C8-4079-B7A7-C1457A388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661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5C85-D661-4577-9D15-79A03540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89C99-1424-4F97-B6B9-11FAE4803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3479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14A1-4024-4550-8EA5-8AB3BC90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Break up to 11.20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37FB1-D1A5-41BD-BB54-FEB4E3E9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2488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459F-13E8-4708-9F86-4A9639D5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26D4C-C4E4-455F-A1BF-2D6EE5A3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1974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81F1-07BF-47BA-B6D6-735541F6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5799F-080E-4F0F-BBC5-EEAC4E35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419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6565-0C46-4C3B-A59C-1E7EF3D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0F3E-B30A-481B-8E51-4C00E69A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Apr 2007: Yahoo runs 2 clusters of 1,000 machines </a:t>
            </a:r>
          </a:p>
          <a:p>
            <a:r>
              <a:rPr lang="en-IN" dirty="0"/>
              <a:t>Jul 2008: Hadoop wins Terabyte sort benchmark (1st time a Java program won this competition) </a:t>
            </a:r>
          </a:p>
          <a:p>
            <a:r>
              <a:rPr lang="en-IN" dirty="0"/>
              <a:t>Jun 2010: Yahoo 4,000 nodes/70 petabytes </a:t>
            </a:r>
          </a:p>
          <a:p>
            <a:r>
              <a:rPr lang="en-IN" dirty="0"/>
              <a:t>Jun 2010: Facebook 2,300 clusters/40 petabytes </a:t>
            </a:r>
          </a:p>
          <a:p>
            <a:r>
              <a:rPr lang="en-IN" dirty="0"/>
              <a:t>Dec 2011: Apache Hadoop release 1.0.0 available </a:t>
            </a:r>
          </a:p>
          <a:p>
            <a:r>
              <a:rPr lang="en-IN" dirty="0"/>
              <a:t>2011: Hortonworks, another major Hadoop distributor founded </a:t>
            </a:r>
          </a:p>
          <a:p>
            <a:r>
              <a:rPr lang="en-IN" dirty="0"/>
              <a:t>Oct 2013: Apache Hadoop release 2.2.0 (YARN) </a:t>
            </a:r>
          </a:p>
          <a:p>
            <a:r>
              <a:rPr lang="en-IN" dirty="0"/>
              <a:t>Dec 2015: Apache Hadoop release 2.6.3 available </a:t>
            </a:r>
          </a:p>
          <a:p>
            <a:r>
              <a:rPr lang="en-IN" dirty="0"/>
              <a:t>Feb 2016: Apache Hadoop release 2.6.4 available</a:t>
            </a:r>
          </a:p>
        </p:txBody>
      </p:sp>
    </p:spTree>
    <p:extLst>
      <p:ext uri="{BB962C8B-B14F-4D97-AF65-F5344CB8AC3E}">
        <p14:creationId xmlns:p14="http://schemas.microsoft.com/office/powerpoint/2010/main" val="21946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AE85-97C4-4011-8AB9-580A45F0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4AD7-D168-4A5E-8763-BC728A25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  <a:p>
            <a:r>
              <a:rPr lang="en-IN" dirty="0"/>
              <a:t>Velocity</a:t>
            </a:r>
          </a:p>
          <a:p>
            <a:r>
              <a:rPr lang="en-IN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7761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D1A8-5259-4A91-8EF9-9998F92F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FEDD-6B4C-46CF-9384-D72895A10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Volume </a:t>
            </a:r>
          </a:p>
          <a:p>
            <a:r>
              <a:rPr lang="en-US" dirty="0"/>
              <a:t>44x increase from 2009 2020 </a:t>
            </a:r>
          </a:p>
          <a:p>
            <a:r>
              <a:rPr lang="en-US" dirty="0"/>
              <a:t>From 0.8 zettabytes to 35zb </a:t>
            </a:r>
          </a:p>
          <a:p>
            <a:r>
              <a:rPr lang="en-US" dirty="0"/>
              <a:t>Data volume is increasing exponentially  day by day</a:t>
            </a:r>
          </a:p>
          <a:p>
            <a:r>
              <a:rPr lang="en-US" dirty="0"/>
              <a:t>By 2020, International Data Corporation predicts the number will reach 40,000 EB, or 40 Zettabytes (ZB) . </a:t>
            </a:r>
          </a:p>
          <a:p>
            <a:r>
              <a:rPr lang="en-US" dirty="0"/>
              <a:t>The world’s information is doubling every two years. By 2020, there will be 5,200 GB of data for every person on Earth. </a:t>
            </a:r>
          </a:p>
          <a:p>
            <a:r>
              <a:rPr lang="en-US" dirty="0"/>
              <a:t>By 2020, the amount of high-value data worth analyzing will double and 60% of information delivered to decision makers will be actionable.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95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43EB-A2E8-405E-A5E1-FAB61D3B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E223-0D5E-4F5C-97FF-79750A06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XML</a:t>
            </a:r>
          </a:p>
          <a:p>
            <a:r>
              <a:rPr lang="en-IN" dirty="0"/>
              <a:t>JSON</a:t>
            </a:r>
          </a:p>
          <a:p>
            <a:r>
              <a:rPr lang="en-IN" dirty="0"/>
              <a:t>CSV </a:t>
            </a:r>
          </a:p>
          <a:p>
            <a:r>
              <a:rPr lang="en-IN" dirty="0"/>
              <a:t>TEXT</a:t>
            </a:r>
          </a:p>
          <a:p>
            <a:r>
              <a:rPr lang="en-IN" dirty="0"/>
              <a:t>Parquet</a:t>
            </a:r>
          </a:p>
          <a:p>
            <a:r>
              <a:rPr lang="en-IN" dirty="0"/>
              <a:t>AVRO</a:t>
            </a:r>
          </a:p>
          <a:p>
            <a:r>
              <a:rPr lang="en-IN" dirty="0"/>
              <a:t>Relational Database</a:t>
            </a:r>
          </a:p>
          <a:p>
            <a:r>
              <a:rPr lang="en-IN" dirty="0"/>
              <a:t>Non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32384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23DF-9A9B-4EB2-9E64-B6437992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54B6-E520-4D4A-B1F3-4824F374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Streaming data – the data which got ability to change randomly per sec/Per minute based</a:t>
            </a:r>
          </a:p>
          <a:p>
            <a:r>
              <a:rPr lang="en-IN" dirty="0"/>
              <a:t>Normal data - &gt; custom pull data, whenever we want data, we can manually pull it and use it analytical purpose</a:t>
            </a:r>
          </a:p>
        </p:txBody>
      </p:sp>
    </p:spTree>
    <p:extLst>
      <p:ext uri="{BB962C8B-B14F-4D97-AF65-F5344CB8AC3E}">
        <p14:creationId xmlns:p14="http://schemas.microsoft.com/office/powerpoint/2010/main" val="183098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428-4F80-42C1-B0B0-64AC2BA0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7622-1F6F-4246-9E24-1BD927B5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Libraries</a:t>
            </a:r>
          </a:p>
          <a:p>
            <a:r>
              <a:rPr lang="en-IN" dirty="0"/>
              <a:t>Modules</a:t>
            </a:r>
          </a:p>
          <a:p>
            <a:r>
              <a:rPr lang="en-IN" dirty="0"/>
              <a:t>Function</a:t>
            </a:r>
          </a:p>
          <a:p>
            <a:r>
              <a:rPr lang="en-IN" dirty="0"/>
              <a:t>Autonomous function</a:t>
            </a:r>
          </a:p>
        </p:txBody>
      </p:sp>
    </p:spTree>
    <p:extLst>
      <p:ext uri="{BB962C8B-B14F-4D97-AF65-F5344CB8AC3E}">
        <p14:creationId xmlns:p14="http://schemas.microsoft.com/office/powerpoint/2010/main" val="311271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</TotalTime>
  <Words>1071</Words>
  <Application>Microsoft Office PowerPoint</Application>
  <PresentationFormat>Widescreen</PresentationFormat>
  <Paragraphs>210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Ion</vt:lpstr>
      <vt:lpstr>Hadoop</vt:lpstr>
      <vt:lpstr>Introduction</vt:lpstr>
      <vt:lpstr>History</vt:lpstr>
      <vt:lpstr>History</vt:lpstr>
      <vt:lpstr>3V Model</vt:lpstr>
      <vt:lpstr>Volume</vt:lpstr>
      <vt:lpstr>Variety</vt:lpstr>
      <vt:lpstr>Variety</vt:lpstr>
      <vt:lpstr>Python</vt:lpstr>
      <vt:lpstr>Read 1 TB of DATA</vt:lpstr>
      <vt:lpstr>Read 1 TB of DATA</vt:lpstr>
      <vt:lpstr>What is Hadoop</vt:lpstr>
      <vt:lpstr>Definition In Depth: </vt:lpstr>
      <vt:lpstr>Characteristics of Hadoop</vt:lpstr>
      <vt:lpstr>Read 10 TB of DATA in 5 minutes</vt:lpstr>
      <vt:lpstr>Relational DB</vt:lpstr>
      <vt:lpstr>Hadoop</vt:lpstr>
      <vt:lpstr>Generations of Hadoop</vt:lpstr>
      <vt:lpstr>Hadoop V1.0</vt:lpstr>
      <vt:lpstr>Hadoop V2.0</vt:lpstr>
      <vt:lpstr>Hadoop 1.0</vt:lpstr>
      <vt:lpstr>Hadoop 1.0 HDFS</vt:lpstr>
      <vt:lpstr>Hadoop 2.0</vt:lpstr>
      <vt:lpstr>Mapreduce</vt:lpstr>
      <vt:lpstr>Hadoop 1.0 MapReduce</vt:lpstr>
      <vt:lpstr>PowerPoint Presentation</vt:lpstr>
      <vt:lpstr>HDFS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HDFS</vt:lpstr>
      <vt:lpstr>PowerPoint Presentation</vt:lpstr>
      <vt:lpstr>PowerPoint Presentation</vt:lpstr>
      <vt:lpstr>PowerPoint Presentation</vt:lpstr>
      <vt:lpstr>Break up to 11.20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Karthick Selvam</dc:creator>
  <cp:lastModifiedBy>Karthick Selvam</cp:lastModifiedBy>
  <cp:revision>26</cp:revision>
  <dcterms:created xsi:type="dcterms:W3CDTF">2020-06-16T08:41:56Z</dcterms:created>
  <dcterms:modified xsi:type="dcterms:W3CDTF">2020-06-17T05:59:47Z</dcterms:modified>
</cp:coreProperties>
</file>